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72" r:id="rId1"/>
  </p:sldMasterIdLst>
  <p:sldIdLst>
    <p:sldId id="256" r:id="rId2"/>
    <p:sldId id="257" r:id="rId3"/>
    <p:sldId id="262" r:id="rId4"/>
    <p:sldId id="260" r:id="rId5"/>
    <p:sldId id="263" r:id="rId6"/>
    <p:sldId id="264" r:id="rId7"/>
  </p:sldIdLst>
  <p:sldSz cx="6858000" cy="9906000" type="A4"/>
  <p:notesSz cx="6797675" cy="9928225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2985" autoAdjust="0"/>
    <p:restoredTop sz="94660"/>
  </p:normalViewPr>
  <p:slideViewPr>
    <p:cSldViewPr snapToGrid="0">
      <p:cViewPr varScale="1">
        <p:scale>
          <a:sx n="48" d="100"/>
          <a:sy n="48" d="100"/>
        </p:scale>
        <p:origin x="195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microsoft.com/office/2016/11/relationships/changesInfo" Target="changesInfos/changesInfo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חגית האושנר" userId="b2eceae5-f64c-4dee-bfc7-b06432d77fd3" providerId="ADAL" clId="{8F78C7C3-E85E-4756-BDEB-CC476B10959F}"/>
    <pc:docChg chg="modSld">
      <pc:chgData name="חגית האושנר" userId="b2eceae5-f64c-4dee-bfc7-b06432d77fd3" providerId="ADAL" clId="{8F78C7C3-E85E-4756-BDEB-CC476B10959F}" dt="2022-02-14T13:29:09.423" v="14" actId="20577"/>
      <pc:docMkLst>
        <pc:docMk/>
      </pc:docMkLst>
      <pc:sldChg chg="modSp mod">
        <pc:chgData name="חגית האושנר" userId="b2eceae5-f64c-4dee-bfc7-b06432d77fd3" providerId="ADAL" clId="{8F78C7C3-E85E-4756-BDEB-CC476B10959F}" dt="2022-02-14T13:29:09.423" v="14" actId="20577"/>
        <pc:sldMkLst>
          <pc:docMk/>
          <pc:sldMk cId="3750111879" sldId="263"/>
        </pc:sldMkLst>
        <pc:spChg chg="mod">
          <ac:chgData name="חגית האושנר" userId="b2eceae5-f64c-4dee-bfc7-b06432d77fd3" providerId="ADAL" clId="{8F78C7C3-E85E-4756-BDEB-CC476B10959F}" dt="2022-02-14T13:29:09.423" v="14" actId="20577"/>
          <ac:spMkLst>
            <pc:docMk/>
            <pc:sldMk cId="3750111879" sldId="263"/>
            <ac:spMk id="5" creationId="{A84DF3A6-DE0F-4A6D-9A72-AA46DE55CBE1}"/>
          </ac:spMkLst>
        </pc:spChg>
        <pc:spChg chg="mod">
          <ac:chgData name="חגית האושנר" userId="b2eceae5-f64c-4dee-bfc7-b06432d77fd3" providerId="ADAL" clId="{8F78C7C3-E85E-4756-BDEB-CC476B10959F}" dt="2022-02-14T13:26:56.788" v="4" actId="20577"/>
          <ac:spMkLst>
            <pc:docMk/>
            <pc:sldMk cId="3750111879" sldId="263"/>
            <ac:spMk id="8" creationId="{A84DF3A6-DE0F-4A6D-9A72-AA46DE55CBE1}"/>
          </ac:spMkLst>
        </pc:spChg>
      </pc:sldChg>
      <pc:sldChg chg="modSp mod">
        <pc:chgData name="חגית האושנר" userId="b2eceae5-f64c-4dee-bfc7-b06432d77fd3" providerId="ADAL" clId="{8F78C7C3-E85E-4756-BDEB-CC476B10959F}" dt="2022-02-14T13:27:51.953" v="10" actId="20577"/>
        <pc:sldMkLst>
          <pc:docMk/>
          <pc:sldMk cId="1115037608" sldId="264"/>
        </pc:sldMkLst>
        <pc:spChg chg="mod">
          <ac:chgData name="חגית האושנר" userId="b2eceae5-f64c-4dee-bfc7-b06432d77fd3" providerId="ADAL" clId="{8F78C7C3-E85E-4756-BDEB-CC476B10959F}" dt="2022-02-14T13:27:51.953" v="10" actId="20577"/>
          <ac:spMkLst>
            <pc:docMk/>
            <pc:sldMk cId="1115037608" sldId="264"/>
            <ac:spMk id="3" creationId="{A84DF3A6-DE0F-4A6D-9A72-AA46DE55CBE1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03E7D-916B-44D8-A0B3-7384945E7208}" type="datetimeFigureOut">
              <a:rPr lang="he-IL" smtClean="0"/>
              <a:t>י"ג/אדר א/תשפ"ב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820CB-94CF-4766-B577-B37771F143F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6652182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03E7D-916B-44D8-A0B3-7384945E7208}" type="datetimeFigureOut">
              <a:rPr lang="he-IL" smtClean="0"/>
              <a:t>י"ג/אדר א/תשפ"ב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820CB-94CF-4766-B577-B37771F143F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7410300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03E7D-916B-44D8-A0B3-7384945E7208}" type="datetimeFigureOut">
              <a:rPr lang="he-IL" smtClean="0"/>
              <a:t>י"ג/אדר א/תשפ"ב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820CB-94CF-4766-B577-B37771F143F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479633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03E7D-916B-44D8-A0B3-7384945E7208}" type="datetimeFigureOut">
              <a:rPr lang="he-IL" smtClean="0"/>
              <a:t>י"ג/אדר א/תשפ"ב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820CB-94CF-4766-B577-B37771F143F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1214149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03E7D-916B-44D8-A0B3-7384945E7208}" type="datetimeFigureOut">
              <a:rPr lang="he-IL" smtClean="0"/>
              <a:t>י"ג/אדר א/תשפ"ב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820CB-94CF-4766-B577-B37771F143F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1079679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03E7D-916B-44D8-A0B3-7384945E7208}" type="datetimeFigureOut">
              <a:rPr lang="he-IL" smtClean="0"/>
              <a:t>י"ג/אדר א/תשפ"ב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820CB-94CF-4766-B577-B37771F143F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4257719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03E7D-916B-44D8-A0B3-7384945E7208}" type="datetimeFigureOut">
              <a:rPr lang="he-IL" smtClean="0"/>
              <a:t>י"ג/אדר א/תשפ"ב</a:t>
            </a:fld>
            <a:endParaRPr lang="he-I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820CB-94CF-4766-B577-B37771F143F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8999272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03E7D-916B-44D8-A0B3-7384945E7208}" type="datetimeFigureOut">
              <a:rPr lang="he-IL" smtClean="0"/>
              <a:t>י"ג/אדר א/תשפ"ב</a:t>
            </a:fld>
            <a:endParaRPr lang="he-I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820CB-94CF-4766-B577-B37771F143F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3405741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03E7D-916B-44D8-A0B3-7384945E7208}" type="datetimeFigureOut">
              <a:rPr lang="he-IL" smtClean="0"/>
              <a:t>י"ג/אדר א/תשפ"ב</a:t>
            </a:fld>
            <a:endParaRPr lang="he-I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820CB-94CF-4766-B577-B37771F143F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599720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03E7D-916B-44D8-A0B3-7384945E7208}" type="datetimeFigureOut">
              <a:rPr lang="he-IL" smtClean="0"/>
              <a:t>י"ג/אדר א/תשפ"ב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820CB-94CF-4766-B577-B37771F143F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0790440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03E7D-916B-44D8-A0B3-7384945E7208}" type="datetimeFigureOut">
              <a:rPr lang="he-IL" smtClean="0"/>
              <a:t>י"ג/אדר א/תשפ"ב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820CB-94CF-4766-B577-B37771F143F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6722550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003E7D-916B-44D8-A0B3-7384945E7208}" type="datetimeFigureOut">
              <a:rPr lang="he-IL" smtClean="0"/>
              <a:t>י"ג/אדר א/תשפ"ב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2820CB-94CF-4766-B577-B37771F143F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567799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1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r" defTabSz="685800" rtl="1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4381" y="1195040"/>
            <a:ext cx="1454045" cy="193677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E8DB728-A5D6-4A7C-BC86-3F67DB6EB1A2}"/>
              </a:ext>
            </a:extLst>
          </p:cNvPr>
          <p:cNvSpPr txBox="1"/>
          <p:nvPr/>
        </p:nvSpPr>
        <p:spPr>
          <a:xfrm>
            <a:off x="2533336" y="1195040"/>
            <a:ext cx="32078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dirty="0"/>
              <a:t>1. Remove the FACS tube from the sample needle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701DF55-47B8-4FBE-A2E9-E6E44706F7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4381" y="3221780"/>
            <a:ext cx="2188563" cy="16414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2DC8B7-BE9F-42D8-9DA7-F34BBED177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4381" y="4953163"/>
            <a:ext cx="2111404" cy="158355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E8DB728-A5D6-4A7C-BC86-3F67DB6EB1A2}"/>
              </a:ext>
            </a:extLst>
          </p:cNvPr>
          <p:cNvSpPr txBox="1"/>
          <p:nvPr/>
        </p:nvSpPr>
        <p:spPr>
          <a:xfrm flipH="1">
            <a:off x="3297839" y="3221780"/>
            <a:ext cx="2653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dirty="0"/>
              <a:t>2. Remove the LONG sample needle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398426" y="43170"/>
            <a:ext cx="244339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400" u="sng" dirty="0"/>
              <a:t>HTS on </a:t>
            </a:r>
            <a:r>
              <a:rPr lang="en-US" sz="2400" u="sng" dirty="0" err="1"/>
              <a:t>Fortessa</a:t>
            </a:r>
            <a:r>
              <a:rPr lang="en-US" sz="2400" u="sng" dirty="0"/>
              <a:t> </a:t>
            </a:r>
            <a:endParaRPr lang="he-IL" sz="2400" u="sng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1C5A0F0-6EB1-461D-BDF4-60181FC6B3A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4381" y="6626677"/>
            <a:ext cx="1865187" cy="13988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B65C224-4253-4515-A527-AECB9C2B434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4381" y="8115528"/>
            <a:ext cx="1970278" cy="147770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2100F90-D1DF-4FA5-91C8-C886FABE6EE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7876" y="8187911"/>
            <a:ext cx="1873768" cy="140532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E8DB728-A5D6-4A7C-BC86-3F67DB6EB1A2}"/>
              </a:ext>
            </a:extLst>
          </p:cNvPr>
          <p:cNvSpPr txBox="1"/>
          <p:nvPr/>
        </p:nvSpPr>
        <p:spPr>
          <a:xfrm>
            <a:off x="3297839" y="4892724"/>
            <a:ext cx="30588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dirty="0"/>
              <a:t>3. Install the SHORT sample needle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E8DB728-A5D6-4A7C-BC86-3F67DB6EB1A2}"/>
              </a:ext>
            </a:extLst>
          </p:cNvPr>
          <p:cNvSpPr txBox="1"/>
          <p:nvPr/>
        </p:nvSpPr>
        <p:spPr>
          <a:xfrm>
            <a:off x="731722" y="674361"/>
            <a:ext cx="57768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sz="1600" dirty="0"/>
              <a:t>Prepare control samples in regular FACS tubes. Run and fix setting before HTS.</a:t>
            </a:r>
          </a:p>
        </p:txBody>
      </p:sp>
    </p:spTree>
    <p:extLst>
      <p:ext uri="{BB962C8B-B14F-4D97-AF65-F5344CB8AC3E}">
        <p14:creationId xmlns:p14="http://schemas.microsoft.com/office/powerpoint/2010/main" val="2820789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C16CFC2-A205-46CD-A11C-F59EE6CBAC5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135" y="5236562"/>
            <a:ext cx="2171909" cy="16289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DE46EB3-B8C8-43AB-BA40-E290E1E9CB9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1293" y="7220414"/>
            <a:ext cx="2477677" cy="18582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34119C5-2A1C-417E-9C8F-149703CB045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5614" y="7220414"/>
            <a:ext cx="2735768" cy="185825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84DF3A6-DE0F-4A6D-9A72-AA46DE55CBE1}"/>
              </a:ext>
            </a:extLst>
          </p:cNvPr>
          <p:cNvSpPr txBox="1"/>
          <p:nvPr/>
        </p:nvSpPr>
        <p:spPr>
          <a:xfrm>
            <a:off x="3097485" y="4734630"/>
            <a:ext cx="336529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dirty="0"/>
              <a:t>6. Remove the Fortezza plate cover:</a:t>
            </a:r>
          </a:p>
          <a:p>
            <a:pPr marL="342900" indent="-342900" algn="l" rtl="0">
              <a:buAutoNum type="arabicParenR"/>
            </a:pPr>
            <a:r>
              <a:rPr lang="en-US" dirty="0"/>
              <a:t>Put in the 96 well plate A1 well at the far left side </a:t>
            </a:r>
          </a:p>
          <a:p>
            <a:pPr marL="342900" indent="-342900" algn="l" rtl="0">
              <a:buAutoNum type="arabicParenR"/>
            </a:pPr>
            <a:r>
              <a:rPr lang="en-US" dirty="0"/>
              <a:t>Close the cover – make sure the cover magnet touches the white autosampler body.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F12849D-6F27-4F9D-9152-2131EFFF0924}"/>
              </a:ext>
            </a:extLst>
          </p:cNvPr>
          <p:cNvSpPr txBox="1"/>
          <p:nvPr/>
        </p:nvSpPr>
        <p:spPr>
          <a:xfrm>
            <a:off x="2323207" y="494574"/>
            <a:ext cx="36957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dirty="0"/>
              <a:t>4. Connect the HTS tube to the narrow gauge needle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3F74859-D83E-49F6-9398-83B699AE6F13}"/>
              </a:ext>
            </a:extLst>
          </p:cNvPr>
          <p:cNvGrpSpPr/>
          <p:nvPr/>
        </p:nvGrpSpPr>
        <p:grpSpPr>
          <a:xfrm>
            <a:off x="667910" y="494574"/>
            <a:ext cx="1381469" cy="2141152"/>
            <a:chOff x="2276475" y="2828926"/>
            <a:chExt cx="2076450" cy="2809874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C6FB532-5A67-40B2-9FBD-E4E3108321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76475" y="2828926"/>
              <a:ext cx="2076450" cy="2809874"/>
            </a:xfrm>
            <a:prstGeom prst="rect">
              <a:avLst/>
            </a:prstGeom>
          </p:spPr>
        </p:pic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39C3FF93-91CD-4099-8CDA-9719EE6588FA}"/>
                </a:ext>
              </a:extLst>
            </p:cNvPr>
            <p:cNvCxnSpPr/>
            <p:nvPr/>
          </p:nvCxnSpPr>
          <p:spPr>
            <a:xfrm>
              <a:off x="2333625" y="4810125"/>
              <a:ext cx="752475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23F893BC-5EED-41C0-B8DB-D16A597008F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3602" y="1106152"/>
            <a:ext cx="2394972" cy="179622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08E5356-DB46-4626-B289-481E9C7BABC6}"/>
              </a:ext>
            </a:extLst>
          </p:cNvPr>
          <p:cNvSpPr txBox="1"/>
          <p:nvPr/>
        </p:nvSpPr>
        <p:spPr>
          <a:xfrm>
            <a:off x="3118549" y="3079841"/>
            <a:ext cx="290042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dirty="0"/>
              <a:t>5. Switch the button (on the side of the machine) to HTS mode. </a:t>
            </a:r>
            <a:br>
              <a:rPr lang="en-US" dirty="0"/>
            </a:br>
            <a:r>
              <a:rPr lang="en-US" dirty="0"/>
              <a:t>In front of the machine: Put on Run and low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192A546-9E3A-45AA-BD68-588CDEDC00C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7135" y="3079841"/>
            <a:ext cx="2498822" cy="1603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331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74707F8-571E-4768-97A9-380EE044D49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792" y="794479"/>
            <a:ext cx="2643384" cy="198253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84DF3A6-DE0F-4A6D-9A72-AA46DE55CBE1}"/>
              </a:ext>
            </a:extLst>
          </p:cNvPr>
          <p:cNvSpPr txBox="1"/>
          <p:nvPr/>
        </p:nvSpPr>
        <p:spPr>
          <a:xfrm>
            <a:off x="3692077" y="614597"/>
            <a:ext cx="316592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dirty="0"/>
              <a:t>7. On the Fortezza control panel:</a:t>
            </a:r>
          </a:p>
          <a:p>
            <a:pPr algn="l" rtl="0"/>
            <a:r>
              <a:rPr lang="en-US" dirty="0"/>
              <a:t>Press HST scroll down menu</a:t>
            </a:r>
          </a:p>
          <a:p>
            <a:pPr algn="l" rtl="0"/>
            <a:r>
              <a:rPr lang="en-US" dirty="0"/>
              <a:t>Press prime</a:t>
            </a:r>
          </a:p>
          <a:p>
            <a:pPr algn="l" rtl="0"/>
            <a:endParaRPr lang="en-US" dirty="0"/>
          </a:p>
          <a:p>
            <a:pPr algn="l" rtl="0"/>
            <a:r>
              <a:rPr lang="en-US" dirty="0"/>
              <a:t>The Fortezza auto sampler will do a priming procedure, this will take about 2-3 minutes.</a:t>
            </a:r>
          </a:p>
          <a:p>
            <a:pPr algn="l" rtl="0"/>
            <a:endParaRPr lang="en-US" dirty="0"/>
          </a:p>
          <a:p>
            <a:pPr algn="l" rtl="0"/>
            <a:r>
              <a:rPr lang="en-US" dirty="0"/>
              <a:t>Repeat prime x3 a total of three washes  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0A901B6-E8E3-429A-B632-01DECB0847E6}"/>
              </a:ext>
            </a:extLst>
          </p:cNvPr>
          <p:cNvGrpSpPr/>
          <p:nvPr/>
        </p:nvGrpSpPr>
        <p:grpSpPr>
          <a:xfrm>
            <a:off x="316792" y="3959772"/>
            <a:ext cx="2643384" cy="1976079"/>
            <a:chOff x="352425" y="62329"/>
            <a:chExt cx="5676900" cy="425767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C29D369-F4EB-44A9-BEE9-6064A314828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2425" y="62329"/>
              <a:ext cx="5676900" cy="4257675"/>
            </a:xfrm>
            <a:prstGeom prst="rect">
              <a:avLst/>
            </a:prstGeom>
          </p:spPr>
        </p:pic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F5F26E0C-6391-4653-BBF5-CF89021BF4FA}"/>
                </a:ext>
              </a:extLst>
            </p:cNvPr>
            <p:cNvCxnSpPr/>
            <p:nvPr/>
          </p:nvCxnSpPr>
          <p:spPr>
            <a:xfrm flipV="1">
              <a:off x="1212112" y="893135"/>
              <a:ext cx="1201479" cy="822675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A84DF3A6-DE0F-4A6D-9A72-AA46DE55CBE1}"/>
              </a:ext>
            </a:extLst>
          </p:cNvPr>
          <p:cNvSpPr txBox="1"/>
          <p:nvPr/>
        </p:nvSpPr>
        <p:spPr>
          <a:xfrm>
            <a:off x="3474720" y="3821765"/>
            <a:ext cx="28811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dirty="0"/>
              <a:t>8. On the Fortezza Browser:</a:t>
            </a:r>
          </a:p>
          <a:p>
            <a:pPr algn="l" rtl="0"/>
            <a:r>
              <a:rPr lang="en-US" dirty="0"/>
              <a:t>Press the 96 well plate icon</a:t>
            </a:r>
          </a:p>
          <a:p>
            <a:pPr algn="l" rtl="0"/>
            <a:r>
              <a:rPr lang="en-US" dirty="0"/>
              <a:t>Select the right kind of 96 well plate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1AF370A-D6B5-4FA0-B884-C6D66E40734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8801" y="5022094"/>
            <a:ext cx="3013847" cy="2260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9949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57CD4F9-19BE-4E69-8D3F-A5B8CAB43A1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115" y="327785"/>
            <a:ext cx="2680908" cy="20106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ACEE59E-39E6-45AF-BDD6-7BB46B64066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7115" y="2574561"/>
            <a:ext cx="2680908" cy="20250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F6F097C-D0CC-43ED-90AF-1BA19CF3C88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7115" y="4835751"/>
            <a:ext cx="2743785" cy="22314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74771E5-CEE4-4AF4-979B-892BB10ADC6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7115" y="7303321"/>
            <a:ext cx="2743785" cy="2063531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5E617038-4FEA-4F7E-A506-4989C6077CDB}"/>
              </a:ext>
            </a:extLst>
          </p:cNvPr>
          <p:cNvCxnSpPr/>
          <p:nvPr/>
        </p:nvCxnSpPr>
        <p:spPr>
          <a:xfrm>
            <a:off x="1069383" y="5238427"/>
            <a:ext cx="68709" cy="49902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A84DF3A6-DE0F-4A6D-9A72-AA46DE55CBE1}"/>
              </a:ext>
            </a:extLst>
          </p:cNvPr>
          <p:cNvSpPr txBox="1"/>
          <p:nvPr/>
        </p:nvSpPr>
        <p:spPr>
          <a:xfrm>
            <a:off x="3507955" y="594461"/>
            <a:ext cx="293781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dirty="0"/>
              <a:t>9. On the Fortezza plate control:</a:t>
            </a:r>
          </a:p>
          <a:p>
            <a:pPr algn="l" rtl="0"/>
            <a:endParaRPr lang="en-US" dirty="0"/>
          </a:p>
          <a:p>
            <a:pPr marL="342900" indent="-342900" algn="l" rtl="0">
              <a:buAutoNum type="arabicParenR"/>
            </a:pPr>
            <a:r>
              <a:rPr lang="en-US" dirty="0"/>
              <a:t>Select the number of wells to be tested</a:t>
            </a:r>
          </a:p>
          <a:p>
            <a:pPr marL="342900" indent="-342900" algn="l" rtl="0">
              <a:buAutoNum type="arabicParenR"/>
            </a:pPr>
            <a:r>
              <a:rPr lang="en-US" dirty="0"/>
              <a:t>Press the syringe icon</a:t>
            </a:r>
          </a:p>
          <a:p>
            <a:pPr marL="342900" indent="-342900" algn="l" rtl="0">
              <a:buAutoNum type="arabicParenR"/>
            </a:pPr>
            <a:r>
              <a:rPr lang="en-US" dirty="0"/>
              <a:t>The well should turn blue </a:t>
            </a:r>
          </a:p>
          <a:p>
            <a:pPr marL="342900" indent="-342900" algn="l" rtl="0">
              <a:buAutoNum type="arabicParenR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88703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1395B2A-4231-4469-B235-FAB906FEFF08}"/>
              </a:ext>
            </a:extLst>
          </p:cNvPr>
          <p:cNvGrpSpPr/>
          <p:nvPr/>
        </p:nvGrpSpPr>
        <p:grpSpPr>
          <a:xfrm>
            <a:off x="269983" y="407225"/>
            <a:ext cx="2817193" cy="2112895"/>
            <a:chOff x="144780" y="261460"/>
            <a:chExt cx="6045200" cy="45339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89ED03D-9335-4182-A3FB-11E4060FCE5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4780" y="261460"/>
              <a:ext cx="6045200" cy="4533900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B0864CAE-9E11-46EA-977B-39F06D2D022A}"/>
                </a:ext>
              </a:extLst>
            </p:cNvPr>
            <p:cNvSpPr/>
            <p:nvPr/>
          </p:nvSpPr>
          <p:spPr>
            <a:xfrm>
              <a:off x="3657600" y="1066800"/>
              <a:ext cx="2006600" cy="3139321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A84DF3A6-DE0F-4A6D-9A72-AA46DE55CBE1}"/>
              </a:ext>
            </a:extLst>
          </p:cNvPr>
          <p:cNvSpPr txBox="1"/>
          <p:nvPr/>
        </p:nvSpPr>
        <p:spPr>
          <a:xfrm>
            <a:off x="3087176" y="407225"/>
            <a:ext cx="377082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dirty="0"/>
              <a:t>10. On the </a:t>
            </a:r>
            <a:r>
              <a:rPr lang="en-US" dirty="0" err="1"/>
              <a:t>Fortessa</a:t>
            </a:r>
            <a:r>
              <a:rPr lang="en-US" dirty="0"/>
              <a:t> plate control:</a:t>
            </a:r>
          </a:p>
          <a:p>
            <a:pPr marL="342900" indent="-342900" algn="l" rtl="0">
              <a:buAutoNum type="arabicParenR"/>
            </a:pPr>
            <a:r>
              <a:rPr lang="en-US" dirty="0"/>
              <a:t>Make sure all the well are selected</a:t>
            </a:r>
          </a:p>
          <a:p>
            <a:pPr marL="342900" indent="-342900" algn="l" rtl="0">
              <a:buAutoNum type="arabicParenR"/>
            </a:pPr>
            <a:r>
              <a:rPr lang="en-US" dirty="0"/>
              <a:t>Adjust the sample flow rate, size mixing parameters etc.</a:t>
            </a:r>
          </a:p>
          <a:p>
            <a:pPr marL="342900" indent="-342900" algn="l" rtl="0">
              <a:buAutoNum type="arabicParenR"/>
            </a:pPr>
            <a:endParaRPr lang="en-US" dirty="0"/>
          </a:p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en-US" dirty="0"/>
              <a:t>Plate information: standard</a:t>
            </a:r>
          </a:p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en-US" dirty="0"/>
              <a:t>Start initial experiment with 1ul/sec flow</a:t>
            </a:r>
          </a:p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en-US" dirty="0"/>
              <a:t>Sample size 30ul smaller then what's in the well (this is the dead volume)  </a:t>
            </a:r>
          </a:p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en-US" dirty="0"/>
              <a:t>Mixing 3 times with ½ of sample volume</a:t>
            </a:r>
          </a:p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en-US" dirty="0"/>
              <a:t>Mixing speed 150ul/sec</a:t>
            </a:r>
          </a:p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en-US" dirty="0"/>
              <a:t>Wash volume- between samples 400ul </a:t>
            </a:r>
          </a:p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en-US" dirty="0"/>
              <a:t>Enable BLR (BLR period 50)</a:t>
            </a:r>
          </a:p>
          <a:p>
            <a:pPr marL="342900" indent="-342900" algn="l" rtl="0">
              <a:buAutoNum type="arabicParenR"/>
            </a:pP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C2B3E98-729D-4742-BC41-0BCE7B2B5F9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9983" y="4931540"/>
            <a:ext cx="2254793" cy="25064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268CA7A-3635-4883-A27E-28C743EC993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9983" y="7616410"/>
            <a:ext cx="2264937" cy="202226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84DF3A6-DE0F-4A6D-9A72-AA46DE55CBE1}"/>
              </a:ext>
            </a:extLst>
          </p:cNvPr>
          <p:cNvSpPr txBox="1"/>
          <p:nvPr/>
        </p:nvSpPr>
        <p:spPr>
          <a:xfrm>
            <a:off x="3071635" y="5633453"/>
            <a:ext cx="378636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dirty="0"/>
              <a:t>11. On the </a:t>
            </a:r>
            <a:r>
              <a:rPr lang="en-US" dirty="0" err="1"/>
              <a:t>Fortessa</a:t>
            </a:r>
            <a:r>
              <a:rPr lang="en-US" dirty="0"/>
              <a:t> control:</a:t>
            </a:r>
          </a:p>
          <a:p>
            <a:pPr marL="342900" indent="-342900" algn="l" rtl="0">
              <a:buAutoNum type="arabicParenR"/>
            </a:pPr>
            <a:r>
              <a:rPr lang="en-US" dirty="0"/>
              <a:t>Select experiment dropdown menu</a:t>
            </a:r>
          </a:p>
          <a:p>
            <a:pPr marL="342900" indent="-342900" algn="l" rtl="0">
              <a:buAutoNum type="arabicParenR"/>
            </a:pPr>
            <a:r>
              <a:rPr lang="en-US" dirty="0"/>
              <a:t>Select experimental layout.</a:t>
            </a:r>
          </a:p>
          <a:p>
            <a:pPr marL="342900" indent="-342900" algn="l" rtl="0">
              <a:buAutoNum type="arabicParenR"/>
            </a:pPr>
            <a:endParaRPr lang="en-US" dirty="0"/>
          </a:p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en-US" dirty="0"/>
              <a:t>Highlight All the relevant wells and choose how many events to count and from which gate</a:t>
            </a:r>
          </a:p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en-US" dirty="0"/>
              <a:t>Select global worksheet</a:t>
            </a:r>
          </a:p>
        </p:txBody>
      </p:sp>
    </p:spTree>
    <p:extLst>
      <p:ext uri="{BB962C8B-B14F-4D97-AF65-F5344CB8AC3E}">
        <p14:creationId xmlns:p14="http://schemas.microsoft.com/office/powerpoint/2010/main" val="37501118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750B141-0137-4817-93E2-682FF62998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213" y="485351"/>
            <a:ext cx="3450178" cy="258763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84DF3A6-DE0F-4A6D-9A72-AA46DE55CBE1}"/>
              </a:ext>
            </a:extLst>
          </p:cNvPr>
          <p:cNvSpPr txBox="1"/>
          <p:nvPr/>
        </p:nvSpPr>
        <p:spPr>
          <a:xfrm>
            <a:off x="383992" y="3192675"/>
            <a:ext cx="4897120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dirty="0"/>
              <a:t>12. On the </a:t>
            </a:r>
            <a:r>
              <a:rPr lang="en-US" dirty="0" err="1"/>
              <a:t>Fortessa</a:t>
            </a:r>
            <a:r>
              <a:rPr lang="en-US" dirty="0"/>
              <a:t> acquisition control:</a:t>
            </a:r>
          </a:p>
          <a:p>
            <a:pPr algn="l" rtl="0"/>
            <a:r>
              <a:rPr lang="en-US" dirty="0"/>
              <a:t>Acquire for running without recording. Can change voltage while running</a:t>
            </a:r>
          </a:p>
          <a:p>
            <a:pPr algn="l" rtl="0"/>
            <a:r>
              <a:rPr lang="en-US" dirty="0"/>
              <a:t>Or</a:t>
            </a:r>
          </a:p>
          <a:p>
            <a:pPr algn="l" rtl="0"/>
            <a:r>
              <a:rPr lang="en-US" dirty="0"/>
              <a:t>Press Run Plate or Run wells for specific wells to record. All of the wells </a:t>
            </a:r>
            <a:r>
              <a:rPr lang="en-US"/>
              <a:t>that were </a:t>
            </a:r>
            <a:r>
              <a:rPr lang="en-US" dirty="0"/>
              <a:t>set for the experiment should be processed  </a:t>
            </a:r>
          </a:p>
          <a:p>
            <a:pPr algn="l" rtl="0"/>
            <a:endParaRPr lang="en-US" dirty="0"/>
          </a:p>
          <a:p>
            <a:pPr algn="l" rtl="0"/>
            <a:endParaRPr lang="en-US" dirty="0"/>
          </a:p>
          <a:p>
            <a:pPr algn="l" rtl="0"/>
            <a:r>
              <a:rPr lang="en-US" dirty="0"/>
              <a:t>13. Cleaning</a:t>
            </a:r>
          </a:p>
          <a:p>
            <a:pPr algn="l" rtl="0"/>
            <a:r>
              <a:rPr lang="en-US" dirty="0"/>
              <a:t>Prepare plate with 250ul in each well:</a:t>
            </a:r>
          </a:p>
          <a:p>
            <a:pPr algn="l" rtl="0"/>
            <a:r>
              <a:rPr lang="en-US" dirty="0"/>
              <a:t>clean in F8</a:t>
            </a:r>
            <a:r>
              <a:rPr lang="en-US" dirty="0">
                <a:sym typeface="Wingdings" panose="05000000000000000000" pitchFamily="2" charset="2"/>
              </a:rPr>
              <a:t>F12</a:t>
            </a:r>
          </a:p>
          <a:p>
            <a:pPr algn="l" rtl="0"/>
            <a:r>
              <a:rPr lang="en-US" dirty="0">
                <a:sym typeface="Wingdings" panose="05000000000000000000" pitchFamily="2" charset="2"/>
              </a:rPr>
              <a:t>Rinse in G8 G12</a:t>
            </a:r>
          </a:p>
          <a:p>
            <a:pPr algn="l" rtl="0"/>
            <a:r>
              <a:rPr lang="en-US" dirty="0">
                <a:sym typeface="Wingdings" panose="05000000000000000000" pitchFamily="2" charset="2"/>
              </a:rPr>
              <a:t>DDW in H8H12</a:t>
            </a:r>
          </a:p>
          <a:p>
            <a:pPr algn="l" rtl="0"/>
            <a:endParaRPr lang="en-US" dirty="0">
              <a:sym typeface="Wingdings" panose="05000000000000000000" pitchFamily="2" charset="2"/>
            </a:endParaRPr>
          </a:p>
          <a:p>
            <a:pPr algn="l" rtl="0"/>
            <a:r>
              <a:rPr lang="en-US" dirty="0">
                <a:sym typeface="Wingdings" panose="05000000000000000000" pitchFamily="2" charset="2"/>
              </a:rPr>
              <a:t>New experiment HTS clean. It will take ~20min</a:t>
            </a:r>
          </a:p>
          <a:p>
            <a:pPr algn="l" rtl="0"/>
            <a:endParaRPr lang="en-US" dirty="0">
              <a:sym typeface="Wingdings" panose="05000000000000000000" pitchFamily="2" charset="2"/>
            </a:endParaRPr>
          </a:p>
          <a:p>
            <a:pPr algn="l" rtl="0"/>
            <a:r>
              <a:rPr lang="en-US" dirty="0">
                <a:sym typeface="Wingdings" panose="05000000000000000000" pitchFamily="2" charset="2"/>
              </a:rPr>
              <a:t>When it finished, take out the short needle and put back the long one.</a:t>
            </a:r>
          </a:p>
          <a:p>
            <a:pPr algn="l" rtl="0"/>
            <a:r>
              <a:rPr lang="en-US" dirty="0">
                <a:sym typeface="Wingdings" panose="05000000000000000000" pitchFamily="2" charset="2"/>
              </a:rPr>
              <a:t>button on the side of </a:t>
            </a:r>
            <a:r>
              <a:rPr lang="en-US" dirty="0" err="1">
                <a:sym typeface="Wingdings" panose="05000000000000000000" pitchFamily="2" charset="2"/>
              </a:rPr>
              <a:t>fortessa</a:t>
            </a:r>
            <a:r>
              <a:rPr lang="en-US" dirty="0">
                <a:sym typeface="Wingdings" panose="05000000000000000000" pitchFamily="2" charset="2"/>
              </a:rPr>
              <a:t>  manual</a:t>
            </a:r>
          </a:p>
          <a:p>
            <a:pPr algn="l" rtl="0"/>
            <a:r>
              <a:rPr lang="en-US" dirty="0">
                <a:sym typeface="Wingdings" panose="05000000000000000000" pitchFamily="2" charset="2"/>
              </a:rPr>
              <a:t> </a:t>
            </a:r>
            <a:endParaRPr lang="en-US" dirty="0"/>
          </a:p>
          <a:p>
            <a:pPr algn="l" rtl="0"/>
            <a:r>
              <a:rPr lang="en-US" dirty="0"/>
              <a:t>Good Luck </a:t>
            </a:r>
            <a:r>
              <a:rPr lang="en-US" dirty="0">
                <a:sym typeface="Wingdings" panose="05000000000000000000" pitchFamily="2" charset="2"/>
              </a:rPr>
              <a:t></a:t>
            </a:r>
            <a:endParaRPr lang="en-US" dirty="0"/>
          </a:p>
          <a:p>
            <a:pPr marL="342900" indent="-342900" algn="l" rtl="0">
              <a:buAutoNum type="arabicParenR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50376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1617</TotalTime>
  <Words>427</Words>
  <Application>Microsoft Office PowerPoint</Application>
  <PresentationFormat>A4 Paper (210x297 mm)</PresentationFormat>
  <Paragraphs>60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Hagit Hauschner</dc:creator>
  <cp:lastModifiedBy>חגית האושנר</cp:lastModifiedBy>
  <cp:revision>16</cp:revision>
  <cp:lastPrinted>2020-07-27T13:22:50Z</cp:lastPrinted>
  <dcterms:created xsi:type="dcterms:W3CDTF">2019-03-19T11:21:39Z</dcterms:created>
  <dcterms:modified xsi:type="dcterms:W3CDTF">2022-02-14T13:29:19Z</dcterms:modified>
</cp:coreProperties>
</file>